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2826" autoAdjust="0"/>
    <p:restoredTop sz="93858" autoAdjust="0"/>
  </p:normalViewPr>
  <p:slideViewPr>
    <p:cSldViewPr>
      <p:cViewPr>
        <p:scale>
          <a:sx n="96" d="100"/>
          <a:sy n="96" d="100"/>
        </p:scale>
        <p:origin x="-750" y="96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20727C-42F7-4906-B021-2C462E185A38}" type="datetimeFigureOut">
              <a:rPr lang="en-IN" smtClean="0"/>
              <a:pPr/>
              <a:t>18-11-2021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A92FE9-563B-4241-A584-9DD6D6918C9A}" type="slidenum">
              <a:rPr lang="en-IN" smtClean="0"/>
              <a:pPr/>
              <a:t>‹#›</a:t>
            </a:fld>
            <a:endParaRPr lang="en-IN"/>
          </a:p>
        </p:txBody>
      </p:sp>
    </p:spTree>
    <p:extLst>
      <p:ext uri="{BB962C8B-B14F-4D97-AF65-F5344CB8AC3E}">
        <p14:creationId xmlns:p14="http://schemas.microsoft.com/office/powerpoint/2010/main" xmlns="" val="21021554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58A92FE9-563B-4241-A584-9DD6D6918C9A}" type="slidenum">
              <a:rPr lang="en-IN" smtClean="0"/>
              <a:pPr/>
              <a:t>18</a:t>
            </a:fld>
            <a:endParaRPr lang="en-IN"/>
          </a:p>
        </p:txBody>
      </p:sp>
    </p:spTree>
    <p:extLst>
      <p:ext uri="{BB962C8B-B14F-4D97-AF65-F5344CB8AC3E}">
        <p14:creationId xmlns:p14="http://schemas.microsoft.com/office/powerpoint/2010/main" xmlns="" val="4277429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A515746-1DAB-4DC6-81AE-2BA80769BE9F}" type="datetimeFigureOut">
              <a:rPr lang="en-IN" smtClean="0"/>
              <a:pPr/>
              <a:t>18-11-2021</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3CDB0C1A-37D7-42AD-8C31-09E7BE2FB375}"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515746-1DAB-4DC6-81AE-2BA80769BE9F}" type="datetimeFigureOut">
              <a:rPr lang="en-IN" smtClean="0"/>
              <a:pPr/>
              <a:t>18-11-2021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CDB0C1A-37D7-42AD-8C31-09E7BE2FB375}"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515746-1DAB-4DC6-81AE-2BA80769BE9F}" type="datetimeFigureOut">
              <a:rPr lang="en-IN" smtClean="0"/>
              <a:pPr/>
              <a:t>18-11-2021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CDB0C1A-37D7-42AD-8C31-09E7BE2FB375}"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515746-1DAB-4DC6-81AE-2BA80769BE9F}" type="datetimeFigureOut">
              <a:rPr lang="en-IN" smtClean="0"/>
              <a:pPr/>
              <a:t>18-11-2021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CDB0C1A-37D7-42AD-8C31-09E7BE2FB375}"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A515746-1DAB-4DC6-81AE-2BA80769BE9F}" type="datetimeFigureOut">
              <a:rPr lang="en-IN" smtClean="0"/>
              <a:pPr/>
              <a:t>18-11-2021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CDB0C1A-37D7-42AD-8C31-09E7BE2FB375}"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515746-1DAB-4DC6-81AE-2BA80769BE9F}" type="datetimeFigureOut">
              <a:rPr lang="en-IN" smtClean="0"/>
              <a:pPr/>
              <a:t>18-11-2021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CDB0C1A-37D7-42AD-8C31-09E7BE2FB375}"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A515746-1DAB-4DC6-81AE-2BA80769BE9F}" type="datetimeFigureOut">
              <a:rPr lang="en-IN" smtClean="0"/>
              <a:pPr/>
              <a:t>18-11-2021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CDB0C1A-37D7-42AD-8C31-09E7BE2FB375}"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CA515746-1DAB-4DC6-81AE-2BA80769BE9F}" type="datetimeFigureOut">
              <a:rPr lang="en-IN" smtClean="0"/>
              <a:pPr/>
              <a:t>18-11-2021</a:t>
            </a:fld>
            <a:endParaRPr lang="en-IN"/>
          </a:p>
        </p:txBody>
      </p:sp>
      <p:sp>
        <p:nvSpPr>
          <p:cNvPr id="8" name="Slide Number Placeholder 7"/>
          <p:cNvSpPr>
            <a:spLocks noGrp="1"/>
          </p:cNvSpPr>
          <p:nvPr>
            <p:ph type="sldNum" sz="quarter" idx="11"/>
          </p:nvPr>
        </p:nvSpPr>
        <p:spPr/>
        <p:txBody>
          <a:bodyPr/>
          <a:lstStyle/>
          <a:p>
            <a:fld id="{3CDB0C1A-37D7-42AD-8C31-09E7BE2FB375}" type="slidenum">
              <a:rPr lang="en-IN" smtClean="0"/>
              <a:pPr/>
              <a:t>‹#›</a:t>
            </a:fld>
            <a:endParaRPr lang="en-IN"/>
          </a:p>
        </p:txBody>
      </p:sp>
      <p:sp>
        <p:nvSpPr>
          <p:cNvPr id="9" name="Footer Placeholder 8"/>
          <p:cNvSpPr>
            <a:spLocks noGrp="1"/>
          </p:cNvSpPr>
          <p:nvPr>
            <p:ph type="ftr" sz="quarter" idx="12"/>
          </p:nvPr>
        </p:nvSpPr>
        <p:spPr/>
        <p:txBody>
          <a:bodyPr/>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515746-1DAB-4DC6-81AE-2BA80769BE9F}" type="datetimeFigureOut">
              <a:rPr lang="en-IN" smtClean="0"/>
              <a:pPr/>
              <a:t>18-11-2021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CDB0C1A-37D7-42AD-8C31-09E7BE2FB375}"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515746-1DAB-4DC6-81AE-2BA80769BE9F}" type="datetimeFigureOut">
              <a:rPr lang="en-IN" smtClean="0"/>
              <a:pPr/>
              <a:t>18-11-2021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156448" y="6422064"/>
            <a:ext cx="762000" cy="365125"/>
          </a:xfrm>
        </p:spPr>
        <p:txBody>
          <a:bodyPr/>
          <a:lstStyle/>
          <a:p>
            <a:fld id="{3CDB0C1A-37D7-42AD-8C31-09E7BE2FB375}"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CA515746-1DAB-4DC6-81AE-2BA80769BE9F}" type="datetimeFigureOut">
              <a:rPr lang="en-IN" smtClean="0"/>
              <a:pPr/>
              <a:t>18-11-2021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CDB0C1A-37D7-42AD-8C31-09E7BE2FB375}"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CA515746-1DAB-4DC6-81AE-2BA80769BE9F}" type="datetimeFigureOut">
              <a:rPr lang="en-IN" smtClean="0"/>
              <a:pPr/>
              <a:t>18-11-2021</a:t>
            </a:fld>
            <a:endParaRPr lang="en-IN"/>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IN"/>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CDB0C1A-37D7-42AD-8C31-09E7BE2FB375}" type="slidenum">
              <a:rPr lang="en-IN" smtClean="0"/>
              <a:pPr/>
              <a:t>‹#›</a:t>
            </a:fld>
            <a:endParaRPr lang="en-IN"/>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N" sz="2000" dirty="0" smtClean="0"/>
              <a:t>Ms. </a:t>
            </a:r>
            <a:r>
              <a:rPr lang="en-IN" sz="2000" dirty="0" err="1" smtClean="0"/>
              <a:t>Ushus</a:t>
            </a:r>
            <a:r>
              <a:rPr lang="en-IN" sz="2000" dirty="0" smtClean="0"/>
              <a:t> Mol E U</a:t>
            </a:r>
            <a:br>
              <a:rPr lang="en-IN" sz="2000" dirty="0" smtClean="0"/>
            </a:br>
            <a:r>
              <a:rPr lang="en-IN" sz="2000" dirty="0" smtClean="0"/>
              <a:t>Department of Political Science</a:t>
            </a:r>
            <a:r>
              <a:rPr lang="en-IN" dirty="0" smtClean="0"/>
              <a:t/>
            </a:r>
            <a:br>
              <a:rPr lang="en-IN" dirty="0" smtClean="0"/>
            </a:br>
            <a:endParaRPr lang="en-IN" dirty="0"/>
          </a:p>
        </p:txBody>
      </p:sp>
      <p:sp>
        <p:nvSpPr>
          <p:cNvPr id="3" name="Subtitle 2"/>
          <p:cNvSpPr>
            <a:spLocks noGrp="1"/>
          </p:cNvSpPr>
          <p:nvPr>
            <p:ph type="subTitle" idx="1"/>
          </p:nvPr>
        </p:nvSpPr>
        <p:spPr/>
        <p:txBody>
          <a:bodyPr>
            <a:normAutofit/>
          </a:bodyPr>
          <a:lstStyle/>
          <a:p>
            <a:r>
              <a:rPr lang="en-IN" sz="4400" dirty="0"/>
              <a:t>Approaches to the </a:t>
            </a:r>
            <a:r>
              <a:rPr lang="en-IN" sz="4400" dirty="0" smtClean="0"/>
              <a:t>study of Human Rights</a:t>
            </a:r>
            <a:endParaRPr lang="en-IN" sz="4400" dirty="0"/>
          </a:p>
        </p:txBody>
      </p:sp>
    </p:spTree>
    <p:extLst>
      <p:ext uri="{BB962C8B-B14F-4D97-AF65-F5344CB8AC3E}">
        <p14:creationId xmlns:p14="http://schemas.microsoft.com/office/powerpoint/2010/main" xmlns="" val="41919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7500" lnSpcReduction="20000"/>
          </a:bodyPr>
          <a:lstStyle/>
          <a:p>
            <a:r>
              <a:rPr lang="en-US" dirty="0"/>
              <a:t>Notwithstanding the core concern shown by international declarations and principles upon protection of human rights, it is difficult to arrive at a concept of human rights in developing countries, which is unanimously acceptable. Nor is there a common framework of action. Faced with immense underdevelopment, combined with foreign and colonial exploitation, poverty and illiteracy, human rights are illusory to large sections of population of these countries. In the process of pursuing socio-economic goals, the developing countries do not show the desired respect to civil and political rights.</a:t>
            </a:r>
            <a:endParaRPr lang="en-IN" dirty="0"/>
          </a:p>
          <a:p>
            <a:endParaRPr lang="en-IN" dirty="0"/>
          </a:p>
        </p:txBody>
      </p:sp>
    </p:spTree>
    <p:extLst>
      <p:ext uri="{BB962C8B-B14F-4D97-AF65-F5344CB8AC3E}">
        <p14:creationId xmlns:p14="http://schemas.microsoft.com/office/powerpoint/2010/main" xmlns="" val="669616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20000"/>
          </a:bodyPr>
          <a:lstStyle/>
          <a:p>
            <a:r>
              <a:rPr lang="en-US" dirty="0"/>
              <a:t>Human rights violation is a common feature in most of the developing world where criminalization of politics and lack of accountability has become the order of the day. The brutalization of state power is reflected in the form of state repression with little comfort from the judiciary. </a:t>
            </a:r>
            <a:endParaRPr lang="en-IN" dirty="0"/>
          </a:p>
          <a:p>
            <a:r>
              <a:rPr lang="en-US" dirty="0"/>
              <a:t>Apart from occasional outburst from the judiciary, press, human rights activists and non- governmental organizations, there is no meaningful attempt to formulate a clear cut methodology for the protection of human rights. </a:t>
            </a:r>
            <a:endParaRPr lang="en-IN" dirty="0"/>
          </a:p>
          <a:p>
            <a:endParaRPr lang="en-IN" dirty="0"/>
          </a:p>
        </p:txBody>
      </p:sp>
    </p:spTree>
    <p:extLst>
      <p:ext uri="{BB962C8B-B14F-4D97-AF65-F5344CB8AC3E}">
        <p14:creationId xmlns:p14="http://schemas.microsoft.com/office/powerpoint/2010/main" xmlns="" val="7665022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Feminist Perspective on Human Rights</a:t>
            </a:r>
            <a:endParaRPr lang="en-IN" dirty="0"/>
          </a:p>
        </p:txBody>
      </p:sp>
      <p:sp>
        <p:nvSpPr>
          <p:cNvPr id="3" name="Content Placeholder 2"/>
          <p:cNvSpPr>
            <a:spLocks noGrp="1"/>
          </p:cNvSpPr>
          <p:nvPr>
            <p:ph idx="1"/>
          </p:nvPr>
        </p:nvSpPr>
        <p:spPr/>
        <p:txBody>
          <a:bodyPr/>
          <a:lstStyle/>
          <a:p>
            <a:r>
              <a:rPr lang="en-US" dirty="0"/>
              <a:t>Both in Vienna at the UN World Conference on Human Rights in 1993 and in Beijing at the UN World Conference on Women in 1995 women's rights were recognized as human rights. For the first time their articulation was accepted as an aspect of international human rights law,</a:t>
            </a:r>
            <a:endParaRPr lang="en-IN" dirty="0"/>
          </a:p>
        </p:txBody>
      </p:sp>
    </p:spTree>
    <p:extLst>
      <p:ext uri="{BB962C8B-B14F-4D97-AF65-F5344CB8AC3E}">
        <p14:creationId xmlns:p14="http://schemas.microsoft.com/office/powerpoint/2010/main" xmlns="" val="247845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a:t>Some years ago women's rights have been catapulted on to the human rights agenda with a speed and determination that has rarely been matched in international law. There are two aspects to this </a:t>
            </a:r>
            <a:r>
              <a:rPr lang="en-US" dirty="0" smtClean="0"/>
              <a:t>process: </a:t>
            </a:r>
            <a:r>
              <a:rPr lang="en-US" dirty="0"/>
              <a:t>first, the attempt to make mainstream human rights responsive to women's concerns; and second, the </a:t>
            </a:r>
            <a:r>
              <a:rPr lang="en-US" dirty="0" smtClean="0"/>
              <a:t>conceptualization </a:t>
            </a:r>
            <a:r>
              <a:rPr lang="en-US" dirty="0"/>
              <a:t>of certain gender-specific </a:t>
            </a:r>
            <a:r>
              <a:rPr lang="en-US" dirty="0" smtClean="0"/>
              <a:t>violations as </a:t>
            </a:r>
            <a:r>
              <a:rPr lang="en-IN" dirty="0"/>
              <a:t>human rights </a:t>
            </a:r>
            <a:r>
              <a:rPr lang="en-IN" dirty="0" smtClean="0"/>
              <a:t>violations. These</a:t>
            </a:r>
            <a:r>
              <a:rPr lang="en-US" dirty="0" smtClean="0"/>
              <a:t> developments </a:t>
            </a:r>
            <a:r>
              <a:rPr lang="en-US" dirty="0"/>
              <a:t>have far-reaching implications for the theory and practice of human rights in the United </a:t>
            </a:r>
            <a:r>
              <a:rPr lang="en-US" dirty="0" smtClean="0"/>
              <a:t>Nations system.</a:t>
            </a:r>
            <a:endParaRPr lang="en-IN" dirty="0"/>
          </a:p>
        </p:txBody>
      </p:sp>
    </p:spTree>
    <p:extLst>
      <p:ext uri="{BB962C8B-B14F-4D97-AF65-F5344CB8AC3E}">
        <p14:creationId xmlns:p14="http://schemas.microsoft.com/office/powerpoint/2010/main" xmlns="" val="16124964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major turning point</a:t>
            </a:r>
            <a:r>
              <a:rPr lang="en-US" dirty="0" smtClean="0"/>
              <a:t>, was </a:t>
            </a:r>
            <a:r>
              <a:rPr lang="en-US" dirty="0"/>
              <a:t>the UN Conference on Human Rights in Vienna in 1993. The Women's lobby at this Conference had an important impact. Their lobbying effort succeeded. Article 18 of the Vienna Declaration and </a:t>
            </a:r>
            <a:r>
              <a:rPr lang="en-US" dirty="0" err="1" smtClean="0"/>
              <a:t>Programme</a:t>
            </a:r>
            <a:r>
              <a:rPr lang="en-US" dirty="0" smtClean="0"/>
              <a:t> </a:t>
            </a:r>
            <a:r>
              <a:rPr lang="en-US" dirty="0"/>
              <a:t>of Action states : </a:t>
            </a:r>
            <a:endParaRPr lang="en-IN" dirty="0"/>
          </a:p>
        </p:txBody>
      </p:sp>
    </p:spTree>
    <p:extLst>
      <p:ext uri="{BB962C8B-B14F-4D97-AF65-F5344CB8AC3E}">
        <p14:creationId xmlns:p14="http://schemas.microsoft.com/office/powerpoint/2010/main" xmlns="" val="61437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36696" y="274638"/>
            <a:ext cx="432048" cy="1143000"/>
          </a:xfrm>
        </p:spPr>
        <p:txBody>
          <a:bodyPr/>
          <a:lstStyle/>
          <a:p>
            <a:endParaRPr lang="en-IN" dirty="0"/>
          </a:p>
        </p:txBody>
      </p:sp>
      <p:sp>
        <p:nvSpPr>
          <p:cNvPr id="3" name="Content Placeholder 2"/>
          <p:cNvSpPr>
            <a:spLocks noGrp="1"/>
          </p:cNvSpPr>
          <p:nvPr>
            <p:ph idx="1"/>
          </p:nvPr>
        </p:nvSpPr>
        <p:spPr>
          <a:xfrm>
            <a:off x="457200" y="332656"/>
            <a:ext cx="8507288" cy="6336704"/>
          </a:xfrm>
        </p:spPr>
        <p:txBody>
          <a:bodyPr/>
          <a:lstStyle/>
          <a:p>
            <a:r>
              <a:rPr lang="en-US" dirty="0"/>
              <a:t>"The human rights of the girl child are an inalienable, integral and indivisible part of universal human rights. The full and equal </a:t>
            </a:r>
            <a:r>
              <a:rPr lang="en-US" dirty="0" smtClean="0"/>
              <a:t>participation of </a:t>
            </a:r>
            <a:r>
              <a:rPr lang="en-US" dirty="0"/>
              <a:t>women in </a:t>
            </a:r>
            <a:r>
              <a:rPr lang="en-US" dirty="0" smtClean="0"/>
              <a:t>political, </a:t>
            </a:r>
            <a:r>
              <a:rPr lang="en-US" dirty="0"/>
              <a:t>civil, economic, social and </a:t>
            </a:r>
            <a:r>
              <a:rPr lang="en-US" dirty="0" smtClean="0"/>
              <a:t>cultural </a:t>
            </a:r>
            <a:r>
              <a:rPr lang="en-US" dirty="0"/>
              <a:t>life, at the national, regional and international </a:t>
            </a:r>
            <a:r>
              <a:rPr lang="en-US" dirty="0" smtClean="0"/>
              <a:t>levels</a:t>
            </a:r>
            <a:r>
              <a:rPr lang="en-US" dirty="0"/>
              <a:t>, and the </a:t>
            </a:r>
            <a:r>
              <a:rPr lang="en-US" dirty="0" smtClean="0"/>
              <a:t>eradication</a:t>
            </a:r>
            <a:r>
              <a:rPr lang="en-US" dirty="0">
                <a:solidFill>
                  <a:prstClr val="white"/>
                </a:solidFill>
              </a:rPr>
              <a:t> of all</a:t>
            </a:r>
            <a:r>
              <a:rPr lang="en-US" dirty="0" smtClean="0"/>
              <a:t> </a:t>
            </a:r>
            <a:r>
              <a:rPr lang="en-US" dirty="0"/>
              <a:t>forms of discrimination on </a:t>
            </a:r>
            <a:r>
              <a:rPr lang="en-US" dirty="0" smtClean="0"/>
              <a:t>grounds </a:t>
            </a:r>
            <a:r>
              <a:rPr lang="en-US" dirty="0"/>
              <a:t>of sex are priority objectives of the </a:t>
            </a:r>
            <a:r>
              <a:rPr lang="en-US" dirty="0" smtClean="0"/>
              <a:t>international community</a:t>
            </a:r>
            <a:r>
              <a:rPr lang="en-US" dirty="0"/>
              <a:t>.. The human rights of women should form an integral part of the United Nations activities, including the promotion of all human rights instruments relating to </a:t>
            </a:r>
            <a:r>
              <a:rPr lang="en-US" dirty="0" smtClean="0"/>
              <a:t>women”.</a:t>
            </a:r>
            <a:endParaRPr lang="en-IN" dirty="0"/>
          </a:p>
        </p:txBody>
      </p:sp>
    </p:spTree>
    <p:extLst>
      <p:ext uri="{BB962C8B-B14F-4D97-AF65-F5344CB8AC3E}">
        <p14:creationId xmlns:p14="http://schemas.microsoft.com/office/powerpoint/2010/main" xmlns="" val="38189916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a:off x="10548663" y="274638"/>
            <a:ext cx="45719" cy="1143000"/>
          </a:xfrm>
        </p:spPr>
        <p:txBody>
          <a:bodyPr/>
          <a:lstStyle/>
          <a:p>
            <a:endParaRPr lang="en-IN" dirty="0"/>
          </a:p>
        </p:txBody>
      </p:sp>
      <p:sp>
        <p:nvSpPr>
          <p:cNvPr id="3" name="Content Placeholder 2"/>
          <p:cNvSpPr>
            <a:spLocks noGrp="1"/>
          </p:cNvSpPr>
          <p:nvPr>
            <p:ph idx="1"/>
          </p:nvPr>
        </p:nvSpPr>
        <p:spPr>
          <a:xfrm>
            <a:off x="457200" y="548680"/>
            <a:ext cx="8291264" cy="5577483"/>
          </a:xfrm>
        </p:spPr>
        <p:txBody>
          <a:bodyPr>
            <a:normAutofit fontScale="92500" lnSpcReduction="10000"/>
          </a:bodyPr>
          <a:lstStyle/>
          <a:p>
            <a:r>
              <a:rPr lang="en-US" dirty="0"/>
              <a:t>The striking growth of the women's movement is an </a:t>
            </a:r>
            <a:r>
              <a:rPr lang="en-US" dirty="0" smtClean="0"/>
              <a:t>important factor </a:t>
            </a:r>
            <a:r>
              <a:rPr lang="en-US" dirty="0"/>
              <a:t>in international </a:t>
            </a:r>
            <a:r>
              <a:rPr lang="en-US" dirty="0" smtClean="0"/>
              <a:t>politics </a:t>
            </a:r>
            <a:r>
              <a:rPr lang="en-US" dirty="0"/>
              <a:t>today. </a:t>
            </a:r>
            <a:r>
              <a:rPr lang="en-US" dirty="0" smtClean="0"/>
              <a:t>It points </a:t>
            </a:r>
            <a:r>
              <a:rPr lang="en-US" dirty="0"/>
              <a:t>to the significance </a:t>
            </a:r>
            <a:r>
              <a:rPr lang="en-US" dirty="0" smtClean="0"/>
              <a:t>international </a:t>
            </a:r>
            <a:r>
              <a:rPr lang="en-US" dirty="0"/>
              <a:t>civil </a:t>
            </a:r>
            <a:r>
              <a:rPr lang="en-US" dirty="0" smtClean="0"/>
              <a:t>society </a:t>
            </a:r>
            <a:r>
              <a:rPr lang="en-US" dirty="0"/>
              <a:t>as an initiator of in </a:t>
            </a:r>
            <a:r>
              <a:rPr lang="en-US" dirty="0" smtClean="0"/>
              <a:t> </a:t>
            </a:r>
            <a:r>
              <a:rPr lang="en-US" dirty="0"/>
              <a:t>programmes and </a:t>
            </a:r>
            <a:r>
              <a:rPr lang="en-US" dirty="0" smtClean="0"/>
              <a:t>mechanisms in the UN </a:t>
            </a:r>
            <a:r>
              <a:rPr lang="en-US" dirty="0"/>
              <a:t>system. The Women's lobby is made up of an </a:t>
            </a:r>
            <a:r>
              <a:rPr lang="en-US" dirty="0" smtClean="0"/>
              <a:t>international coalition </a:t>
            </a:r>
            <a:r>
              <a:rPr lang="en-US" dirty="0"/>
              <a:t>of </a:t>
            </a:r>
            <a:r>
              <a:rPr lang="en-US" dirty="0" smtClean="0"/>
              <a:t>women's </a:t>
            </a:r>
            <a:r>
              <a:rPr lang="en-US" dirty="0"/>
              <a:t>groups that have </a:t>
            </a:r>
            <a:r>
              <a:rPr lang="en-US" dirty="0" smtClean="0"/>
              <a:t>focused </a:t>
            </a:r>
            <a:r>
              <a:rPr lang="en-US" dirty="0"/>
              <a:t>their energies and </a:t>
            </a:r>
            <a:r>
              <a:rPr lang="en-US" dirty="0" smtClean="0"/>
              <a:t>efforts in  </a:t>
            </a:r>
            <a:r>
              <a:rPr lang="en-US" dirty="0"/>
              <a:t>addressing issues of concern to women. Distinct lobbies have </a:t>
            </a:r>
            <a:r>
              <a:rPr lang="en-US" dirty="0" smtClean="0"/>
              <a:t>made up </a:t>
            </a:r>
            <a:r>
              <a:rPr lang="en-US" dirty="0"/>
              <a:t>the whole</a:t>
            </a:r>
            <a:r>
              <a:rPr lang="en-US"/>
              <a:t>. </a:t>
            </a:r>
            <a:r>
              <a:rPr lang="en-US" smtClean="0"/>
              <a:t>There </a:t>
            </a:r>
            <a:r>
              <a:rPr lang="en-US" dirty="0"/>
              <a:t>is the humanitarian women's lobby, which is particularly </a:t>
            </a:r>
            <a:r>
              <a:rPr lang="en-US" dirty="0" smtClean="0"/>
              <a:t>interested </a:t>
            </a:r>
            <a:r>
              <a:rPr lang="en-US" dirty="0"/>
              <a:t>in the problems of violence against women </a:t>
            </a:r>
            <a:r>
              <a:rPr lang="en-US" dirty="0" smtClean="0"/>
              <a:t>in </a:t>
            </a:r>
            <a:r>
              <a:rPr lang="en-IN" dirty="0"/>
              <a:t>armed conflict.</a:t>
            </a:r>
          </a:p>
        </p:txBody>
      </p:sp>
    </p:spTree>
    <p:extLst>
      <p:ext uri="{BB962C8B-B14F-4D97-AF65-F5344CB8AC3E}">
        <p14:creationId xmlns:p14="http://schemas.microsoft.com/office/powerpoint/2010/main" xmlns="" val="29487126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a:off x="10502944" y="274638"/>
            <a:ext cx="45719" cy="1143000"/>
          </a:xfrm>
        </p:spPr>
        <p:txBody>
          <a:bodyPr/>
          <a:lstStyle/>
          <a:p>
            <a:endParaRPr lang="en-IN" dirty="0"/>
          </a:p>
        </p:txBody>
      </p:sp>
      <p:sp>
        <p:nvSpPr>
          <p:cNvPr id="3" name="Content Placeholder 2"/>
          <p:cNvSpPr>
            <a:spLocks noGrp="1"/>
          </p:cNvSpPr>
          <p:nvPr>
            <p:ph idx="1"/>
          </p:nvPr>
        </p:nvSpPr>
        <p:spPr>
          <a:xfrm>
            <a:off x="457200" y="404664"/>
            <a:ext cx="8291264" cy="5721499"/>
          </a:xfrm>
        </p:spPr>
        <p:txBody>
          <a:bodyPr>
            <a:normAutofit fontScale="92500"/>
          </a:bodyPr>
          <a:lstStyle/>
          <a:p>
            <a:r>
              <a:rPr lang="en-US" dirty="0"/>
              <a:t>A second lobby of African and Asian women have been </a:t>
            </a:r>
            <a:r>
              <a:rPr lang="en-US" dirty="0" smtClean="0"/>
              <a:t> </a:t>
            </a:r>
            <a:r>
              <a:rPr lang="en-US" dirty="0"/>
              <a:t>interested in health </a:t>
            </a:r>
            <a:r>
              <a:rPr lang="en-US" dirty="0" err="1"/>
              <a:t>problems_and</a:t>
            </a:r>
            <a:r>
              <a:rPr lang="en-US" dirty="0"/>
              <a:t> customary practices that are violent towards women. The third lobby of North American, European and Latin American Women has been interested in the issues of domestic </a:t>
            </a:r>
            <a:r>
              <a:rPr lang="en-US" dirty="0" smtClean="0"/>
              <a:t>violence, </a:t>
            </a:r>
            <a:r>
              <a:rPr lang="en-US" dirty="0"/>
              <a:t>rape and </a:t>
            </a:r>
            <a:r>
              <a:rPr lang="en-US" dirty="0" smtClean="0"/>
              <a:t>sexual harassment</a:t>
            </a:r>
            <a:r>
              <a:rPr lang="en-US" dirty="0"/>
              <a:t>. Another lobby that has played a major part in these international initiatives was Women Living under Muslim Laws, which has made a strong case for including the violation of women's rights resulting from religious extremism as a major area of </a:t>
            </a:r>
            <a:r>
              <a:rPr lang="en-US" dirty="0" smtClean="0"/>
              <a:t>concern.</a:t>
            </a:r>
            <a:endParaRPr lang="en-IN" dirty="0"/>
          </a:p>
        </p:txBody>
      </p:sp>
    </p:spTree>
    <p:extLst>
      <p:ext uri="{BB962C8B-B14F-4D97-AF65-F5344CB8AC3E}">
        <p14:creationId xmlns:p14="http://schemas.microsoft.com/office/powerpoint/2010/main" xmlns="" val="31265431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Finally, a lobby from Southeast and East Asia has dealt with the problem of trafficking and forced prostitution. It has been very active at both the regional and national level,</a:t>
            </a:r>
            <a:endParaRPr lang="en-IN" dirty="0"/>
          </a:p>
        </p:txBody>
      </p:sp>
    </p:spTree>
    <p:extLst>
      <p:ext uri="{BB962C8B-B14F-4D97-AF65-F5344CB8AC3E}">
        <p14:creationId xmlns:p14="http://schemas.microsoft.com/office/powerpoint/2010/main" xmlns="" val="6618790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a:off x="10502944" y="274638"/>
            <a:ext cx="45719" cy="1143000"/>
          </a:xfrm>
        </p:spPr>
        <p:txBody>
          <a:bodyPr/>
          <a:lstStyle/>
          <a:p>
            <a:endParaRPr lang="en-IN" dirty="0"/>
          </a:p>
        </p:txBody>
      </p:sp>
      <p:sp>
        <p:nvSpPr>
          <p:cNvPr id="3" name="Content Placeholder 2"/>
          <p:cNvSpPr>
            <a:spLocks noGrp="1"/>
          </p:cNvSpPr>
          <p:nvPr>
            <p:ph idx="1"/>
          </p:nvPr>
        </p:nvSpPr>
        <p:spPr>
          <a:xfrm>
            <a:off x="467544" y="476672"/>
            <a:ext cx="8424936" cy="5976664"/>
          </a:xfrm>
        </p:spPr>
        <p:txBody>
          <a:bodyPr>
            <a:normAutofit lnSpcReduction="10000"/>
          </a:bodyPr>
          <a:lstStyle/>
          <a:p>
            <a:r>
              <a:rPr lang="en-US" dirty="0"/>
              <a:t>The discourse on women's rights has transformed the basic tenets of international law. It is often said that civil and political rights are the first generation of human rights; economic, social and cultural rights are the second generation; and group right and the right to self-determination are considered to be the third generation. </a:t>
            </a:r>
            <a:r>
              <a:rPr lang="en-IN" dirty="0"/>
              <a:t>It may </a:t>
            </a:r>
            <a:r>
              <a:rPr lang="en-IN" dirty="0" smtClean="0"/>
              <a:t>be </a:t>
            </a:r>
            <a:r>
              <a:rPr lang="en-US" dirty="0"/>
              <a:t>argued that women's rights are the fourth generation, radically challenging the private-public distinction in international human rights law and pushing for the rights of sexual autonomy </a:t>
            </a:r>
            <a:r>
              <a:rPr lang="en-US" dirty="0" smtClean="0"/>
              <a:t>.</a:t>
            </a:r>
            <a:endParaRPr lang="en-IN" dirty="0"/>
          </a:p>
        </p:txBody>
      </p:sp>
    </p:spTree>
    <p:extLst>
      <p:ext uri="{BB962C8B-B14F-4D97-AF65-F5344CB8AC3E}">
        <p14:creationId xmlns:p14="http://schemas.microsoft.com/office/powerpoint/2010/main" xmlns="" val="680673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3600" b="1" u="sng" dirty="0"/>
              <a:t>MARXIST PERSPECTIVE ON HUMAN RIGHTS</a:t>
            </a:r>
            <a:r>
              <a:rPr lang="en-IN" sz="3600" dirty="0"/>
              <a:t/>
            </a:r>
            <a:br>
              <a:rPr lang="en-IN" sz="3600" dirty="0"/>
            </a:br>
            <a:endParaRPr lang="en-IN" sz="3600" dirty="0"/>
          </a:p>
        </p:txBody>
      </p:sp>
      <p:sp>
        <p:nvSpPr>
          <p:cNvPr id="3" name="Content Placeholder 2"/>
          <p:cNvSpPr>
            <a:spLocks noGrp="1"/>
          </p:cNvSpPr>
          <p:nvPr>
            <p:ph idx="1"/>
          </p:nvPr>
        </p:nvSpPr>
        <p:spPr/>
        <p:txBody>
          <a:bodyPr>
            <a:normAutofit fontScale="92500"/>
          </a:bodyPr>
          <a:lstStyle/>
          <a:p>
            <a:r>
              <a:rPr lang="en-US" dirty="0"/>
              <a:t>The Marxian concept of human rights puts emphasis on social rights rather than individual rights. Dominated by the writings of Marx the argument runs that full realization of an individual’s self is possible only within the context of society. In as much as an individual should be concerned with his development, the society has an interest in facilitating the advancement of individuals. </a:t>
            </a:r>
            <a:endParaRPr lang="en-IN" dirty="0"/>
          </a:p>
          <a:p>
            <a:endParaRPr lang="en-IN" dirty="0"/>
          </a:p>
        </p:txBody>
      </p:sp>
    </p:spTree>
    <p:extLst>
      <p:ext uri="{BB962C8B-B14F-4D97-AF65-F5344CB8AC3E}">
        <p14:creationId xmlns:p14="http://schemas.microsoft.com/office/powerpoint/2010/main" xmlns="" val="1505005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Marx makes a necessary connection between bourgeois society and the notion of human rights. Marx and Engels state that the recognition of the rights of man by the modern state has no other meaning than the recognition of slavery by the ancient state. The individual man in the modern state is linked with other men only by the ties of private interest and unconscious natural necessity. </a:t>
            </a:r>
            <a:endParaRPr lang="en-IN" dirty="0"/>
          </a:p>
          <a:p>
            <a:endParaRPr lang="en-IN" dirty="0"/>
          </a:p>
        </p:txBody>
      </p:sp>
    </p:spTree>
    <p:extLst>
      <p:ext uri="{BB962C8B-B14F-4D97-AF65-F5344CB8AC3E}">
        <p14:creationId xmlns:p14="http://schemas.microsoft.com/office/powerpoint/2010/main" xmlns="" val="3504382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a:t>According to them, every notion of human rights is linked to the competitive struggle that is the hallmark of the bourgeois society and is based on the vision of society and the individual is inherently separate and antagonistic units.  Marx points out that the process of bourgeois exploitation holds the entire society at the mercy of market forces. It has an alienating, depersonalizing and dehumanizing impact on man.</a:t>
            </a:r>
            <a:endParaRPr lang="en-IN" dirty="0"/>
          </a:p>
          <a:p>
            <a:endParaRPr lang="en-IN" dirty="0"/>
          </a:p>
        </p:txBody>
      </p:sp>
    </p:spTree>
    <p:extLst>
      <p:ext uri="{BB962C8B-B14F-4D97-AF65-F5344CB8AC3E}">
        <p14:creationId xmlns:p14="http://schemas.microsoft.com/office/powerpoint/2010/main" xmlns="" val="3771411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Marx believed that the alienation of man could end only with the establishment of communism, when classes have been eliminated, exploitation has ceased and the state has withered away. Class struggle would eventually result in the victory of the working class and it was only then that exploitation would come to an end.</a:t>
            </a:r>
            <a:endParaRPr lang="en-IN" dirty="0"/>
          </a:p>
          <a:p>
            <a:endParaRPr lang="en-IN" dirty="0"/>
          </a:p>
        </p:txBody>
      </p:sp>
    </p:spTree>
    <p:extLst>
      <p:ext uri="{BB962C8B-B14F-4D97-AF65-F5344CB8AC3E}">
        <p14:creationId xmlns:p14="http://schemas.microsoft.com/office/powerpoint/2010/main" xmlns="" val="3305546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Thus it was the nature of the society that determined the rights and fate of man. It was only in a communistic community that man could be a true individual. </a:t>
            </a:r>
            <a:endParaRPr lang="en-IN" dirty="0"/>
          </a:p>
          <a:p>
            <a:endParaRPr lang="en-IN" dirty="0"/>
          </a:p>
        </p:txBody>
      </p:sp>
    </p:spTree>
    <p:extLst>
      <p:ext uri="{BB962C8B-B14F-4D97-AF65-F5344CB8AC3E}">
        <p14:creationId xmlns:p14="http://schemas.microsoft.com/office/powerpoint/2010/main" xmlns="" val="3674745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3200" b="1" u="sng" dirty="0"/>
              <a:t>THIRD WORLD PERSPECTIVE ON HUMAN RIGHTS</a:t>
            </a:r>
            <a:r>
              <a:rPr lang="en-IN" sz="3200" dirty="0"/>
              <a:t/>
            </a:r>
            <a:br>
              <a:rPr lang="en-IN" sz="3200" dirty="0"/>
            </a:br>
            <a:endParaRPr lang="en-IN" sz="3200" dirty="0"/>
          </a:p>
        </p:txBody>
      </p:sp>
      <p:sp>
        <p:nvSpPr>
          <p:cNvPr id="3" name="Content Placeholder 2"/>
          <p:cNvSpPr>
            <a:spLocks noGrp="1"/>
          </p:cNvSpPr>
          <p:nvPr>
            <p:ph idx="1"/>
          </p:nvPr>
        </p:nvSpPr>
        <p:spPr/>
        <p:txBody>
          <a:bodyPr>
            <a:normAutofit fontScale="92500" lnSpcReduction="10000"/>
          </a:bodyPr>
          <a:lstStyle/>
          <a:p>
            <a:r>
              <a:rPr lang="en-US" dirty="0"/>
              <a:t>The diverse socio- cultural matrix of developing countries does not permit them to approach the promotion and protection of human rights, in a thorough and unified way. Nor can they be guided by the western style ideology and thinking on protection of human rights. This is on account of three reasons.</a:t>
            </a:r>
            <a:endParaRPr lang="en-IN" dirty="0"/>
          </a:p>
          <a:p>
            <a:r>
              <a:rPr lang="en-US" dirty="0"/>
              <a:t>First, the incorporation of western theories of human rights would amount to the continuation of the colonial heritage.</a:t>
            </a:r>
            <a:endParaRPr lang="en-IN" dirty="0"/>
          </a:p>
          <a:p>
            <a:endParaRPr lang="en-IN" dirty="0"/>
          </a:p>
        </p:txBody>
      </p:sp>
    </p:spTree>
    <p:extLst>
      <p:ext uri="{BB962C8B-B14F-4D97-AF65-F5344CB8AC3E}">
        <p14:creationId xmlns:p14="http://schemas.microsoft.com/office/powerpoint/2010/main" xmlns="" val="1448855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Secondly, as most of the countries of the third world are in a flux, any kind of incorporation of the human rights regime determined by the west would be either inappropriate or too rigid for these countries. </a:t>
            </a:r>
            <a:endParaRPr lang="en-IN" dirty="0"/>
          </a:p>
          <a:p>
            <a:r>
              <a:rPr lang="en-US" dirty="0"/>
              <a:t>Thirdly, the politicization of human rights has made the ruling elite’s of the third world highly suspicious of the western notion of human rights.</a:t>
            </a:r>
            <a:endParaRPr lang="en-IN" dirty="0"/>
          </a:p>
          <a:p>
            <a:endParaRPr lang="en-IN" dirty="0"/>
          </a:p>
        </p:txBody>
      </p:sp>
    </p:spTree>
    <p:extLst>
      <p:ext uri="{BB962C8B-B14F-4D97-AF65-F5344CB8AC3E}">
        <p14:creationId xmlns:p14="http://schemas.microsoft.com/office/powerpoint/2010/main" xmlns="" val="3653036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t>The developing countries are faced with tremendous problems of state building, economic reconstruction and regional and sub-regional and ethnic conflicts. These conflicts have potential to threaten the very foundation of the state. Even within the third world, there remains a sharp disagreement on the exact scope and nature of basic human rights and the methodology of the protection of these human rights.</a:t>
            </a:r>
            <a:endParaRPr lang="en-IN" dirty="0"/>
          </a:p>
          <a:p>
            <a:endParaRPr lang="en-IN" dirty="0"/>
          </a:p>
        </p:txBody>
      </p:sp>
    </p:spTree>
    <p:extLst>
      <p:ext uri="{BB962C8B-B14F-4D97-AF65-F5344CB8AC3E}">
        <p14:creationId xmlns:p14="http://schemas.microsoft.com/office/powerpoint/2010/main" xmlns="" val="2106524941"/>
      </p:ext>
    </p:extLst>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1090</TotalTime>
  <Words>1301</Words>
  <Application>Microsoft Office PowerPoint</Application>
  <PresentationFormat>On-screen Show (4:3)</PresentationFormat>
  <Paragraphs>27</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Technic</vt:lpstr>
      <vt:lpstr>Ms. Ushus Mol E U Department of Political Science </vt:lpstr>
      <vt:lpstr>MARXIST PERSPECTIVE ON HUMAN RIGHTS </vt:lpstr>
      <vt:lpstr>Slide 3</vt:lpstr>
      <vt:lpstr>Slide 4</vt:lpstr>
      <vt:lpstr>Slide 5</vt:lpstr>
      <vt:lpstr>Slide 6</vt:lpstr>
      <vt:lpstr>THIRD WORLD PERSPECTIVE ON HUMAN RIGHTS </vt:lpstr>
      <vt:lpstr>Slide 8</vt:lpstr>
      <vt:lpstr>Slide 9</vt:lpstr>
      <vt:lpstr>Slide 10</vt:lpstr>
      <vt:lpstr>Slide 11</vt:lpstr>
      <vt:lpstr>Feminist Perspective on Human Rights</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Windows User</cp:lastModifiedBy>
  <cp:revision>25</cp:revision>
  <dcterms:created xsi:type="dcterms:W3CDTF">2020-12-02T15:29:02Z</dcterms:created>
  <dcterms:modified xsi:type="dcterms:W3CDTF">2021-11-18T12:32:19Z</dcterms:modified>
</cp:coreProperties>
</file>